
<file path=[Content_Types].xml><?xml version="1.0" encoding="utf-8"?>
<Types xmlns="http://schemas.openxmlformats.org/package/2006/content-types"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0" r:id="rId1"/>
  </p:sldMasterIdLst>
  <p:sldIdLst>
    <p:sldId id="256" r:id="rId2"/>
    <p:sldId id="257" r:id="rId3"/>
  </p:sldIdLst>
  <p:sldSz cx="10691813" cy="7559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26161"/>
    <a:srgbClr val="385D9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76" autoAdjust="0"/>
    <p:restoredTop sz="96327"/>
  </p:normalViewPr>
  <p:slideViewPr>
    <p:cSldViewPr snapToGrid="0" snapToObjects="1">
      <p:cViewPr varScale="1">
        <p:scale>
          <a:sx n="100" d="100"/>
          <a:sy n="100" d="100"/>
        </p:scale>
        <p:origin x="132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678158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35EB5B27-6641-9231-4304-6757C7FCDA90}"/>
              </a:ext>
            </a:extLst>
          </p:cNvPr>
          <p:cNvSpPr/>
          <p:nvPr userDrawn="1"/>
        </p:nvSpPr>
        <p:spPr>
          <a:xfrm>
            <a:off x="-69729" y="7285774"/>
            <a:ext cx="10851609" cy="350593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984"/>
          </a:p>
        </p:txBody>
      </p:sp>
    </p:spTree>
    <p:extLst>
      <p:ext uri="{BB962C8B-B14F-4D97-AF65-F5344CB8AC3E}">
        <p14:creationId xmlns:p14="http://schemas.microsoft.com/office/powerpoint/2010/main" val="21023580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openxmlformats.org/officeDocument/2006/relationships/hyperlink" Target="https://www.instagram.com/facultadfarmaciausal/" TargetMode="External"/><Relationship Id="rId7" Type="http://schemas.openxmlformats.org/officeDocument/2006/relationships/hyperlink" Target="https://twitter.com/FFarmaciaUSAL?t=36QKCZa_8g34qisHtynV-Q&amp;s=09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emf"/><Relationship Id="rId5" Type="http://schemas.openxmlformats.org/officeDocument/2006/relationships/hyperlink" Target="https://www.facebook.com/facultadfarmaciasalamanca/" TargetMode="External"/><Relationship Id="rId10" Type="http://schemas.openxmlformats.org/officeDocument/2006/relationships/image" Target="../media/image5.emf"/><Relationship Id="rId4" Type="http://schemas.openxmlformats.org/officeDocument/2006/relationships/image" Target="../media/image2.emf"/><Relationship Id="rId9" Type="http://schemas.openxmlformats.org/officeDocument/2006/relationships/hyperlink" Target="https://es.linkedin.com/school/facultad-de-farmacia-universidad-de-salamanca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asef@usal.es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D40D937F-5647-4F23-B4EF-810CD45E8F7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387"/>
          <a:stretch/>
        </p:blipFill>
        <p:spPr>
          <a:xfrm rot="16200000">
            <a:off x="4311865" y="909610"/>
            <a:ext cx="7289565" cy="5470334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63A719C9-FEB7-2F13-62BE-BF7C6E3FB61D}"/>
              </a:ext>
            </a:extLst>
          </p:cNvPr>
          <p:cNvSpPr/>
          <p:nvPr/>
        </p:nvSpPr>
        <p:spPr>
          <a:xfrm>
            <a:off x="5722881" y="4572000"/>
            <a:ext cx="4757195" cy="24292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3" name="Título 1">
            <a:extLst>
              <a:ext uri="{FF2B5EF4-FFF2-40B4-BE49-F238E27FC236}">
                <a16:creationId xmlns:a16="http://schemas.microsoft.com/office/drawing/2014/main" id="{8FC01199-A577-61F0-D24C-5AFDCADE082C}"/>
              </a:ext>
            </a:extLst>
          </p:cNvPr>
          <p:cNvSpPr txBox="1">
            <a:spLocks/>
          </p:cNvSpPr>
          <p:nvPr/>
        </p:nvSpPr>
        <p:spPr>
          <a:xfrm>
            <a:off x="5843188" y="4721062"/>
            <a:ext cx="4516580" cy="1100866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</a:pPr>
            <a:r>
              <a:rPr lang="es-ES" sz="3200" b="1" dirty="0">
                <a:solidFill>
                  <a:srgbClr val="CF1A17"/>
                </a:solidFill>
                <a:latin typeface="Lato Black" panose="020F0502020204030203" pitchFamily="34" charset="77"/>
                <a:ea typeface="Lato Heavy" panose="020F0502020204030203" pitchFamily="34" charset="0"/>
                <a:cs typeface="Lato Heavy" panose="020F0502020204030203" pitchFamily="34" charset="0"/>
              </a:rPr>
              <a:t>Jornadas Acogida</a:t>
            </a:r>
          </a:p>
          <a:p>
            <a:pPr algn="ctr">
              <a:lnSpc>
                <a:spcPct val="120000"/>
              </a:lnSpc>
            </a:pPr>
            <a:r>
              <a:rPr lang="es-ES" sz="1400" b="1" dirty="0">
                <a:solidFill>
                  <a:srgbClr val="CF1A17"/>
                </a:solidFill>
                <a:latin typeface="Lato Black" panose="020F0502020204030203" pitchFamily="34" charset="77"/>
                <a:ea typeface="Lato Heavy" panose="020F0502020204030203" pitchFamily="34" charset="0"/>
                <a:cs typeface="Lato Heavy" panose="020F0502020204030203" pitchFamily="34" charset="0"/>
              </a:rPr>
              <a:t>Estudiantes Nuevo Ingreso</a:t>
            </a:r>
          </a:p>
        </p:txBody>
      </p:sp>
      <p:sp>
        <p:nvSpPr>
          <p:cNvPr id="18" name="Título 1">
            <a:extLst>
              <a:ext uri="{FF2B5EF4-FFF2-40B4-BE49-F238E27FC236}">
                <a16:creationId xmlns:a16="http://schemas.microsoft.com/office/drawing/2014/main" id="{16CEF8CF-5E7B-C64D-6A72-74F29F064968}"/>
              </a:ext>
            </a:extLst>
          </p:cNvPr>
          <p:cNvSpPr txBox="1">
            <a:spLocks/>
          </p:cNvSpPr>
          <p:nvPr/>
        </p:nvSpPr>
        <p:spPr>
          <a:xfrm>
            <a:off x="414663" y="1040131"/>
            <a:ext cx="4516580" cy="450899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s-ES" sz="1200" b="1" dirty="0">
              <a:solidFill>
                <a:srgbClr val="385D9D"/>
              </a:solidFill>
              <a:latin typeface="Lato" panose="020F0502020204030203" pitchFamily="34" charset="77"/>
              <a:ea typeface="Lato Heavy" panose="020F0502020204030203" pitchFamily="34" charset="0"/>
              <a:cs typeface="Lato Heavy" panose="020F0502020204030203" pitchFamily="34" charset="0"/>
            </a:endParaRPr>
          </a:p>
        </p:txBody>
      </p:sp>
      <p:sp>
        <p:nvSpPr>
          <p:cNvPr id="21" name="Título 1">
            <a:extLst>
              <a:ext uri="{FF2B5EF4-FFF2-40B4-BE49-F238E27FC236}">
                <a16:creationId xmlns:a16="http://schemas.microsoft.com/office/drawing/2014/main" id="{B5BB19EF-3293-642C-F79D-442A87E3C5E1}"/>
              </a:ext>
            </a:extLst>
          </p:cNvPr>
          <p:cNvSpPr txBox="1">
            <a:spLocks/>
          </p:cNvSpPr>
          <p:nvPr/>
        </p:nvSpPr>
        <p:spPr>
          <a:xfrm>
            <a:off x="5843188" y="6124772"/>
            <a:ext cx="4516580" cy="817462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1800"/>
              </a:lnSpc>
            </a:pPr>
            <a:r>
              <a:rPr lang="es-ES" sz="1600" b="1" dirty="0">
                <a:solidFill>
                  <a:srgbClr val="385D9D"/>
                </a:solidFill>
                <a:latin typeface="Lato" panose="020F0502020204030203" pitchFamily="34" charset="77"/>
                <a:ea typeface="Lato Heavy" panose="020F0502020204030203" pitchFamily="34" charset="0"/>
                <a:cs typeface="Lato Heavy" panose="020F0502020204030203" pitchFamily="34" charset="0"/>
              </a:rPr>
              <a:t>Fecha 9 de Septiembre de 2025</a:t>
            </a:r>
          </a:p>
          <a:p>
            <a:pPr>
              <a:lnSpc>
                <a:spcPts val="1800"/>
              </a:lnSpc>
            </a:pPr>
            <a:r>
              <a:rPr lang="es-ES" sz="1600" b="1" dirty="0">
                <a:solidFill>
                  <a:srgbClr val="385D9D"/>
                </a:solidFill>
                <a:latin typeface="Lato" panose="020F0502020204030203" pitchFamily="34" charset="77"/>
                <a:ea typeface="Lato Heavy" panose="020F0502020204030203" pitchFamily="34" charset="0"/>
                <a:cs typeface="Lato Heavy" panose="020F0502020204030203" pitchFamily="34" charset="0"/>
              </a:rPr>
              <a:t>Hora  10:00h</a:t>
            </a:r>
          </a:p>
          <a:p>
            <a:pPr>
              <a:lnSpc>
                <a:spcPts val="1800"/>
              </a:lnSpc>
            </a:pPr>
            <a:r>
              <a:rPr lang="es-ES" sz="1600" b="1" dirty="0">
                <a:solidFill>
                  <a:srgbClr val="385D9D"/>
                </a:solidFill>
                <a:latin typeface="Lato" panose="020F0502020204030203" pitchFamily="34" charset="77"/>
                <a:ea typeface="Lato Heavy" panose="020F0502020204030203" pitchFamily="34" charset="0"/>
                <a:cs typeface="Lato Heavy" panose="020F0502020204030203" pitchFamily="34" charset="0"/>
              </a:rPr>
              <a:t>Lugar Salón de Actos Facultad de Farmacia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E498B39-FABB-BBBF-E072-3367F9D64C78}"/>
              </a:ext>
            </a:extLst>
          </p:cNvPr>
          <p:cNvSpPr txBox="1"/>
          <p:nvPr/>
        </p:nvSpPr>
        <p:spPr>
          <a:xfrm>
            <a:off x="2243971" y="459950"/>
            <a:ext cx="80541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Organiza</a:t>
            </a:r>
          </a:p>
        </p:txBody>
      </p:sp>
      <p:sp>
        <p:nvSpPr>
          <p:cNvPr id="15" name="Subtítulo 2">
            <a:extLst>
              <a:ext uri="{FF2B5EF4-FFF2-40B4-BE49-F238E27FC236}">
                <a16:creationId xmlns:a16="http://schemas.microsoft.com/office/drawing/2014/main" id="{F7348F24-A643-5BE7-B0BB-DFA6890291B2}"/>
              </a:ext>
            </a:extLst>
          </p:cNvPr>
          <p:cNvSpPr txBox="1">
            <a:spLocks/>
          </p:cNvSpPr>
          <p:nvPr/>
        </p:nvSpPr>
        <p:spPr>
          <a:xfrm>
            <a:off x="794759" y="817669"/>
            <a:ext cx="3390457" cy="4508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1069208" rtl="0" eaLnBrk="1" latinLnBrk="0" hangingPunct="1">
              <a:lnSpc>
                <a:spcPct val="90000"/>
              </a:lnSpc>
              <a:spcBef>
                <a:spcPts val="1169"/>
              </a:spcBef>
              <a:buFont typeface="Arial" panose="020B0604020202020204" pitchFamily="34" charset="0"/>
              <a:buNone/>
              <a:defRPr sz="28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4604" indent="0" algn="ctr" defTabSz="1069208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None/>
              <a:defRPr sz="233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9208" indent="0" algn="ctr" defTabSz="1069208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None/>
              <a:defRPr sz="21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3812" indent="0" algn="ctr" defTabSz="1069208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None/>
              <a:defRPr sz="18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8416" indent="0" algn="ctr" defTabSz="1069208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None/>
              <a:defRPr sz="18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73020" indent="0" algn="ctr" defTabSz="1069208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None/>
              <a:defRPr sz="18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7624" indent="0" algn="ctr" defTabSz="1069208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None/>
              <a:defRPr sz="18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42228" indent="0" algn="ctr" defTabSz="1069208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None/>
              <a:defRPr sz="18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76832" indent="0" algn="ctr" defTabSz="1069208" rtl="0" eaLnBrk="1" latinLnBrk="0" hangingPunct="1">
              <a:lnSpc>
                <a:spcPct val="90000"/>
              </a:lnSpc>
              <a:spcBef>
                <a:spcPts val="585"/>
              </a:spcBef>
              <a:buFont typeface="Arial" panose="020B0604020202020204" pitchFamily="34" charset="0"/>
              <a:buNone/>
              <a:defRPr sz="18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s-ES" sz="2000" b="1" dirty="0">
                <a:solidFill>
                  <a:srgbClr val="BF272A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Facultad </a:t>
            </a:r>
            <a:r>
              <a:rPr lang="es-ES" sz="2000" b="1" dirty="0">
                <a:solidFill>
                  <a:srgbClr val="BF272A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Farmacia</a:t>
            </a:r>
          </a:p>
        </p:txBody>
      </p:sp>
      <p:pic>
        <p:nvPicPr>
          <p:cNvPr id="4" name="Imagen 3">
            <a:hlinkClick r:id="rId3"/>
            <a:extLst>
              <a:ext uri="{FF2B5EF4-FFF2-40B4-BE49-F238E27FC236}">
                <a16:creationId xmlns:a16="http://schemas.microsoft.com/office/drawing/2014/main" id="{DC490DC8-AD56-8058-6895-0FD2D75AAF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23656" y="6006790"/>
            <a:ext cx="235964" cy="235964"/>
          </a:xfrm>
          <a:prstGeom prst="rect">
            <a:avLst/>
          </a:prstGeom>
        </p:spPr>
      </p:pic>
      <p:pic>
        <p:nvPicPr>
          <p:cNvPr id="6" name="Imagen 5">
            <a:hlinkClick r:id="rId5"/>
            <a:extLst>
              <a:ext uri="{FF2B5EF4-FFF2-40B4-BE49-F238E27FC236}">
                <a16:creationId xmlns:a16="http://schemas.microsoft.com/office/drawing/2014/main" id="{22598DEF-E1A3-742D-296C-C4C7F2B22AE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66664" y="5969533"/>
            <a:ext cx="137011" cy="266411"/>
          </a:xfrm>
          <a:prstGeom prst="rect">
            <a:avLst/>
          </a:prstGeom>
        </p:spPr>
      </p:pic>
      <p:pic>
        <p:nvPicPr>
          <p:cNvPr id="7" name="Imagen 6">
            <a:hlinkClick r:id="rId7"/>
            <a:extLst>
              <a:ext uri="{FF2B5EF4-FFF2-40B4-BE49-F238E27FC236}">
                <a16:creationId xmlns:a16="http://schemas.microsoft.com/office/drawing/2014/main" id="{01BDD451-632B-50C3-A2DD-7B275798E74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95494" y="6003786"/>
            <a:ext cx="251187" cy="197905"/>
          </a:xfrm>
          <a:prstGeom prst="rect">
            <a:avLst/>
          </a:prstGeom>
        </p:spPr>
      </p:pic>
      <p:pic>
        <p:nvPicPr>
          <p:cNvPr id="9" name="Imagen 8">
            <a:hlinkClick r:id="rId9"/>
            <a:extLst>
              <a:ext uri="{FF2B5EF4-FFF2-40B4-BE49-F238E27FC236}">
                <a16:creationId xmlns:a16="http://schemas.microsoft.com/office/drawing/2014/main" id="{998B1EBB-2A17-6D38-73D4-12DECED98DC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056577" y="5996174"/>
            <a:ext cx="213129" cy="213129"/>
          </a:xfrm>
          <a:prstGeom prst="rect">
            <a:avLst/>
          </a:prstGeom>
        </p:spPr>
      </p:pic>
      <p:sp>
        <p:nvSpPr>
          <p:cNvPr id="16" name="Text Box 22">
            <a:extLst>
              <a:ext uri="{FF2B5EF4-FFF2-40B4-BE49-F238E27FC236}">
                <a16:creationId xmlns:a16="http://schemas.microsoft.com/office/drawing/2014/main" id="{1C75984A-58B4-4C2C-AE47-82EBFD81A9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3964" y="1527780"/>
            <a:ext cx="4125861" cy="152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85725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s-ES_tradnl" altLang="es-ES" sz="1800" b="1" dirty="0">
                <a:latin typeface="Calibri" panose="020F0502020204030204" pitchFamily="34" charset="0"/>
              </a:rPr>
              <a:t>Actividad dirigida a: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es-ES_tradnl" altLang="es-ES" sz="1200" b="1" dirty="0">
              <a:latin typeface="Calibri" panose="020F0502020204030204" pitchFamily="34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s-ES_tradnl" altLang="es-ES" sz="1600" b="1" dirty="0">
                <a:latin typeface="Calibri" panose="020F0502020204030204" pitchFamily="34" charset="0"/>
              </a:rPr>
              <a:t>Estudiantes de nuevo ingreso en la Facultad de Farmacia de la Universidad de Salamanca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s-ES_tradnl" altLang="es-ES" sz="1600" b="1" dirty="0">
                <a:latin typeface="Calibri" panose="020F0502020204030204" pitchFamily="34" charset="0"/>
              </a:rPr>
              <a:t>Estudiantes de movilidad</a:t>
            </a:r>
          </a:p>
          <a:p>
            <a:pPr algn="just" eaLnBrk="1" hangingPunct="1">
              <a:lnSpc>
                <a:spcPct val="140000"/>
              </a:lnSpc>
              <a:spcBef>
                <a:spcPct val="0"/>
              </a:spcBef>
              <a:buFontTx/>
              <a:buNone/>
            </a:pPr>
            <a:endParaRPr lang="es-ES_tradnl" altLang="es-ES" sz="1200" b="1" dirty="0">
              <a:latin typeface="Calibri" panose="020F0502020204030204" pitchFamily="34" charset="0"/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51A30E5C-AB21-4BA5-BC08-2523252BD72E}"/>
              </a:ext>
            </a:extLst>
          </p:cNvPr>
          <p:cNvSpPr/>
          <p:nvPr/>
        </p:nvSpPr>
        <p:spPr>
          <a:xfrm>
            <a:off x="770773" y="3216411"/>
            <a:ext cx="3719223" cy="24468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es-ES_tradnl" altLang="es-ES" b="1" dirty="0">
                <a:latin typeface="Calibri" panose="020F0502020204030204" pitchFamily="34" charset="0"/>
              </a:rPr>
              <a:t>INFORMACIÓN</a:t>
            </a:r>
            <a:endParaRPr lang="es-ES_tradnl" altLang="es-ES" dirty="0">
              <a:latin typeface="Calibri" panose="020F0502020204030204" pitchFamily="34" charset="0"/>
            </a:endParaRPr>
          </a:p>
          <a:p>
            <a:pPr>
              <a:spcBef>
                <a:spcPct val="0"/>
              </a:spcBef>
            </a:pPr>
            <a:endParaRPr lang="es-ES_tradnl" altLang="es-ES" sz="900" dirty="0">
              <a:latin typeface="Calibri" panose="020F0502020204030204" pitchFamily="34" charset="0"/>
            </a:endParaRPr>
          </a:p>
          <a:p>
            <a:pPr>
              <a:spcBef>
                <a:spcPct val="0"/>
              </a:spcBef>
            </a:pPr>
            <a:r>
              <a:rPr lang="es-ES_tradnl" altLang="es-ES" dirty="0">
                <a:latin typeface="Calibri" panose="020F0502020204030204" pitchFamily="34" charset="0"/>
              </a:rPr>
              <a:t>DECANATO</a:t>
            </a:r>
          </a:p>
          <a:p>
            <a:pPr>
              <a:spcBef>
                <a:spcPct val="0"/>
              </a:spcBef>
            </a:pPr>
            <a:r>
              <a:rPr lang="es-ES_tradnl" altLang="es-ES" dirty="0">
                <a:latin typeface="Calibri" panose="020F0502020204030204" pitchFamily="34" charset="0"/>
              </a:rPr>
              <a:t>FACULTAD DE FARMACIA</a:t>
            </a:r>
          </a:p>
          <a:p>
            <a:pPr>
              <a:spcBef>
                <a:spcPct val="0"/>
              </a:spcBef>
            </a:pPr>
            <a:r>
              <a:rPr lang="es-ES_tradnl" altLang="es-ES" dirty="0">
                <a:latin typeface="Calibri" panose="020F0502020204030204" pitchFamily="34" charset="0"/>
              </a:rPr>
              <a:t>Campus Miguel de Unamuno</a:t>
            </a:r>
          </a:p>
          <a:p>
            <a:pPr>
              <a:spcBef>
                <a:spcPct val="0"/>
              </a:spcBef>
            </a:pPr>
            <a:r>
              <a:rPr lang="es-ES_tradnl" altLang="es-ES" dirty="0">
                <a:latin typeface="Calibri" panose="020F0502020204030204" pitchFamily="34" charset="0"/>
              </a:rPr>
              <a:t>37007 Salamanca</a:t>
            </a:r>
          </a:p>
          <a:p>
            <a:pPr>
              <a:spcBef>
                <a:spcPct val="0"/>
              </a:spcBef>
            </a:pPr>
            <a:r>
              <a:rPr lang="es-ES_tradnl" altLang="es-ES" dirty="0">
                <a:latin typeface="Calibri" panose="020F0502020204030204" pitchFamily="34" charset="0"/>
              </a:rPr>
              <a:t>TEL 923294522</a:t>
            </a:r>
          </a:p>
          <a:p>
            <a:pPr>
              <a:spcBef>
                <a:spcPct val="0"/>
              </a:spcBef>
            </a:pPr>
            <a:r>
              <a:rPr lang="es-ES_tradnl" altLang="es-ES" dirty="0">
                <a:solidFill>
                  <a:srgbClr val="002060"/>
                </a:solidFill>
                <a:latin typeface="Calibri" panose="020F0502020204030204" pitchFamily="34" charset="0"/>
              </a:rPr>
              <a:t>dec.ffa@usal.es  </a:t>
            </a:r>
          </a:p>
          <a:p>
            <a:pPr>
              <a:spcBef>
                <a:spcPct val="0"/>
              </a:spcBef>
            </a:pPr>
            <a:r>
              <a:rPr lang="es-ES_tradnl" altLang="es-ES" dirty="0">
                <a:solidFill>
                  <a:srgbClr val="002060"/>
                </a:solidFill>
                <a:latin typeface="Calibri" panose="020F0502020204030204" pitchFamily="34" charset="0"/>
              </a:rPr>
              <a:t>https://facultadfarmacia.org/</a:t>
            </a:r>
          </a:p>
        </p:txBody>
      </p:sp>
    </p:spTree>
    <p:extLst>
      <p:ext uri="{BB962C8B-B14F-4D97-AF65-F5344CB8AC3E}">
        <p14:creationId xmlns:p14="http://schemas.microsoft.com/office/powerpoint/2010/main" val="8998906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1">
            <a:extLst>
              <a:ext uri="{FF2B5EF4-FFF2-40B4-BE49-F238E27FC236}">
                <a16:creationId xmlns:a16="http://schemas.microsoft.com/office/drawing/2014/main" id="{6411B2ED-4B2A-2E2A-1D42-25F182E40D3A}"/>
              </a:ext>
            </a:extLst>
          </p:cNvPr>
          <p:cNvSpPr txBox="1"/>
          <p:nvPr/>
        </p:nvSpPr>
        <p:spPr>
          <a:xfrm>
            <a:off x="491865" y="492940"/>
            <a:ext cx="4694595" cy="55664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900"/>
              </a:lnSpc>
            </a:pPr>
            <a:r>
              <a:rPr lang="es-ES" sz="1400" b="1" dirty="0">
                <a:solidFill>
                  <a:srgbClr val="C00000"/>
                </a:solidFill>
                <a:latin typeface="Lato Black" panose="020F0502020204030203" pitchFamily="34" charset="77"/>
              </a:rPr>
              <a:t>9 de Septiembre 10:00h</a:t>
            </a:r>
          </a:p>
          <a:p>
            <a:pPr>
              <a:lnSpc>
                <a:spcPts val="1900"/>
              </a:lnSpc>
            </a:pPr>
            <a:endParaRPr lang="es-ES" sz="1100" dirty="0">
              <a:latin typeface="Lato" panose="020F0502020204030203" pitchFamily="34" charset="77"/>
            </a:endParaRPr>
          </a:p>
          <a:p>
            <a:pPr>
              <a:lnSpc>
                <a:spcPts val="1900"/>
              </a:lnSpc>
            </a:pPr>
            <a:r>
              <a:rPr lang="es-ES" sz="1100" b="1" dirty="0">
                <a:solidFill>
                  <a:srgbClr val="385D9D"/>
                </a:solidFill>
                <a:latin typeface="Lato" panose="020F0502020204030203" pitchFamily="34" charset="77"/>
              </a:rPr>
              <a:t>– Bienvenida y presentación de la facultad</a:t>
            </a:r>
          </a:p>
          <a:p>
            <a:pPr algn="just">
              <a:lnSpc>
                <a:spcPts val="1900"/>
              </a:lnSpc>
              <a:spcBef>
                <a:spcPct val="0"/>
              </a:spcBef>
              <a:defRPr/>
            </a:pPr>
            <a:r>
              <a:rPr lang="es-ES" altLang="es-ES" sz="1000" dirty="0">
                <a:latin typeface="Calibri" panose="020F0502020204030204" pitchFamily="34" charset="0"/>
              </a:rPr>
              <a:t>	</a:t>
            </a:r>
            <a:r>
              <a:rPr lang="es-ES" altLang="es-ES" sz="1100" dirty="0">
                <a:solidFill>
                  <a:srgbClr val="626161"/>
                </a:solidFill>
                <a:latin typeface="Lato" panose="020F0502020204030203" pitchFamily="34" charset="77"/>
              </a:rPr>
              <a:t>Dra. Clara Isabel Colino Gandarillas (Decana)</a:t>
            </a:r>
          </a:p>
          <a:p>
            <a:pPr marL="182563" indent="-182563" algn="just">
              <a:lnSpc>
                <a:spcPts val="1900"/>
              </a:lnSpc>
              <a:spcBef>
                <a:spcPct val="0"/>
              </a:spcBef>
              <a:tabLst>
                <a:tab pos="357188" algn="l"/>
                <a:tab pos="447675" algn="l"/>
              </a:tabLst>
              <a:defRPr/>
            </a:pPr>
            <a:r>
              <a:rPr lang="es-ES" altLang="es-ES" sz="1100" dirty="0">
                <a:solidFill>
                  <a:srgbClr val="626161"/>
                </a:solidFill>
                <a:latin typeface="Lato" panose="020F0502020204030203" pitchFamily="34" charset="77"/>
              </a:rPr>
              <a:t>    			Dra. Sandra Sancho Martínez (Secretaria Académica)</a:t>
            </a:r>
          </a:p>
          <a:p>
            <a:pPr marL="182563" indent="-182563" algn="just">
              <a:lnSpc>
                <a:spcPts val="1900"/>
              </a:lnSpc>
              <a:spcBef>
                <a:spcPct val="0"/>
              </a:spcBef>
              <a:tabLst>
                <a:tab pos="357188" algn="l"/>
                <a:tab pos="447675" algn="l"/>
              </a:tabLst>
              <a:defRPr/>
            </a:pPr>
            <a:r>
              <a:rPr lang="es-ES" altLang="es-ES" sz="1100" dirty="0">
                <a:solidFill>
                  <a:srgbClr val="626161"/>
                </a:solidFill>
                <a:latin typeface="Lato" panose="020F0502020204030203" pitchFamily="34" charset="77"/>
              </a:rPr>
              <a:t>			Dra. Soledad San Román Vicente (Vicedecana de Docencia y Calidad), 		</a:t>
            </a:r>
          </a:p>
          <a:p>
            <a:pPr marL="182563" indent="-182563" algn="just">
              <a:lnSpc>
                <a:spcPts val="1900"/>
              </a:lnSpc>
              <a:spcBef>
                <a:spcPct val="0"/>
              </a:spcBef>
              <a:tabLst>
                <a:tab pos="357188" algn="l"/>
                <a:tab pos="447675" algn="l"/>
              </a:tabLst>
              <a:defRPr/>
            </a:pPr>
            <a:r>
              <a:rPr lang="es-ES" altLang="es-ES" sz="1100" dirty="0">
                <a:solidFill>
                  <a:srgbClr val="626161"/>
                </a:solidFill>
                <a:latin typeface="Lato" panose="020F0502020204030203" pitchFamily="34" charset="77"/>
              </a:rPr>
              <a:t>			Dra. Marta Prieto Vicente (Vicedecana de Economía, Investigación y Movilidad)</a:t>
            </a:r>
          </a:p>
          <a:p>
            <a:pPr marL="182563" indent="-182563" algn="just">
              <a:lnSpc>
                <a:spcPts val="1900"/>
              </a:lnSpc>
              <a:spcBef>
                <a:spcPct val="0"/>
              </a:spcBef>
              <a:tabLst>
                <a:tab pos="357188" algn="l"/>
                <a:tab pos="447675" algn="l"/>
              </a:tabLst>
              <a:defRPr/>
            </a:pPr>
            <a:r>
              <a:rPr lang="es-ES" altLang="es-ES" sz="1100" dirty="0">
                <a:solidFill>
                  <a:srgbClr val="626161"/>
                </a:solidFill>
                <a:latin typeface="Lato" panose="020F0502020204030203" pitchFamily="34" charset="77"/>
              </a:rPr>
              <a:t>		 	Dra. Raquel Álvarez Lozano (Vicedecana de Proyección Farmacéutica)</a:t>
            </a:r>
          </a:p>
          <a:p>
            <a:pPr>
              <a:lnSpc>
                <a:spcPts val="1600"/>
              </a:lnSpc>
            </a:pPr>
            <a:endParaRPr lang="es-ES" sz="1100" b="1" dirty="0">
              <a:solidFill>
                <a:srgbClr val="385D9D"/>
              </a:solidFill>
              <a:latin typeface="Lato" panose="020F0502020204030203" pitchFamily="34" charset="77"/>
            </a:endParaRPr>
          </a:p>
          <a:p>
            <a:pPr>
              <a:lnSpc>
                <a:spcPts val="1600"/>
              </a:lnSpc>
            </a:pPr>
            <a:r>
              <a:rPr lang="es-ES" sz="1100" b="1" dirty="0">
                <a:solidFill>
                  <a:srgbClr val="385D9D"/>
                </a:solidFill>
                <a:latin typeface="Lato" panose="020F0502020204030203" pitchFamily="34" charset="77"/>
              </a:rPr>
              <a:t>– Docencia en el Grado. Plan de estudios, Programa formativo de las asignaturas del Grado, Tutorías. Recursos y atención a estudiantes. </a:t>
            </a:r>
          </a:p>
          <a:p>
            <a:pPr>
              <a:lnSpc>
                <a:spcPct val="150000"/>
              </a:lnSpc>
            </a:pPr>
            <a:r>
              <a:rPr lang="es-ES" sz="1100" dirty="0">
                <a:solidFill>
                  <a:srgbClr val="626161"/>
                </a:solidFill>
                <a:latin typeface="Lato" panose="020F0502020204030203" pitchFamily="34" charset="77"/>
              </a:rPr>
              <a:t>	Dra. Clara Isabel Colino Gandarillas      </a:t>
            </a:r>
          </a:p>
          <a:p>
            <a:pPr marL="182563" indent="-182563" algn="just">
              <a:lnSpc>
                <a:spcPts val="1900"/>
              </a:lnSpc>
              <a:spcBef>
                <a:spcPct val="0"/>
              </a:spcBef>
              <a:tabLst>
                <a:tab pos="357188" algn="l"/>
                <a:tab pos="447675" algn="l"/>
              </a:tabLst>
              <a:defRPr/>
            </a:pPr>
            <a:endParaRPr lang="es-ES" altLang="es-ES" sz="1100" dirty="0">
              <a:solidFill>
                <a:srgbClr val="626161"/>
              </a:solidFill>
              <a:latin typeface="Lato" panose="020F0502020204030203" pitchFamily="34" charset="77"/>
            </a:endParaRPr>
          </a:p>
          <a:p>
            <a:pPr>
              <a:lnSpc>
                <a:spcPts val="1900"/>
              </a:lnSpc>
            </a:pPr>
            <a:r>
              <a:rPr lang="es-ES" sz="1100" b="1" dirty="0">
                <a:solidFill>
                  <a:srgbClr val="385D9D"/>
                </a:solidFill>
                <a:latin typeface="Lato" panose="020F0502020204030203" pitchFamily="34" charset="77"/>
              </a:rPr>
              <a:t>–Guía Académica: estructura.  Organización de la docencia: calendario académico, horarios, aulas, calendario de evaluaciones. </a:t>
            </a:r>
          </a:p>
          <a:p>
            <a:pPr lvl="1">
              <a:lnSpc>
                <a:spcPts val="1900"/>
              </a:lnSpc>
            </a:pPr>
            <a:r>
              <a:rPr lang="es-ES" sz="1100" dirty="0">
                <a:solidFill>
                  <a:srgbClr val="626161"/>
                </a:solidFill>
                <a:latin typeface="Lato" panose="020F0502020204030203" pitchFamily="34" charset="77"/>
              </a:rPr>
              <a:t>Dra. </a:t>
            </a:r>
            <a:r>
              <a:rPr lang="es-ES" altLang="es-ES" sz="1100">
                <a:solidFill>
                  <a:srgbClr val="626161"/>
                </a:solidFill>
                <a:latin typeface="Lato" panose="020F0502020204030203" pitchFamily="34" charset="77"/>
              </a:rPr>
              <a:t>Sandra Sancho Martínez </a:t>
            </a:r>
            <a:endParaRPr lang="es-ES" sz="1100" dirty="0">
              <a:solidFill>
                <a:srgbClr val="626161"/>
              </a:solidFill>
              <a:latin typeface="Lato" panose="020F0502020204030203" pitchFamily="34" charset="77"/>
            </a:endParaRPr>
          </a:p>
          <a:p>
            <a:pPr lvl="1">
              <a:lnSpc>
                <a:spcPts val="1900"/>
              </a:lnSpc>
            </a:pPr>
            <a:endParaRPr lang="es-ES" altLang="es-ES" sz="1200" dirty="0">
              <a:latin typeface="Calibri" panose="020F0502020204030204" pitchFamily="34" charset="0"/>
            </a:endParaRPr>
          </a:p>
          <a:p>
            <a:pPr>
              <a:lnSpc>
                <a:spcPts val="1900"/>
              </a:lnSpc>
            </a:pPr>
            <a:r>
              <a:rPr lang="es-ES" sz="1100" b="1" dirty="0">
                <a:solidFill>
                  <a:srgbClr val="385D9D"/>
                </a:solidFill>
                <a:latin typeface="Lato" panose="020F0502020204030203" pitchFamily="34" charset="77"/>
              </a:rPr>
              <a:t>– Presentación de los Servicios Universitarios. </a:t>
            </a:r>
          </a:p>
          <a:p>
            <a:pPr lvl="1">
              <a:lnSpc>
                <a:spcPts val="1900"/>
              </a:lnSpc>
            </a:pPr>
            <a:endParaRPr lang="es-ES" sz="1100" dirty="0">
              <a:solidFill>
                <a:srgbClr val="626161"/>
              </a:solidFill>
              <a:latin typeface="Lato" panose="020F0502020204030203" pitchFamily="34" charset="77"/>
            </a:endParaRPr>
          </a:p>
          <a:p>
            <a:pPr>
              <a:lnSpc>
                <a:spcPts val="1900"/>
              </a:lnSpc>
            </a:pPr>
            <a:r>
              <a:rPr lang="es-ES" sz="1100" b="1" dirty="0">
                <a:solidFill>
                  <a:srgbClr val="385D9D"/>
                </a:solidFill>
                <a:latin typeface="Lato" panose="020F0502020204030203" pitchFamily="34" charset="77"/>
              </a:rPr>
              <a:t> </a:t>
            </a:r>
            <a:endParaRPr lang="es-ES" altLang="es-ES" sz="1200" dirty="0">
              <a:latin typeface="Calibri" panose="020F0502020204030204" pitchFamily="34" charset="0"/>
            </a:endParaRPr>
          </a:p>
        </p:txBody>
      </p:sp>
      <p:sp>
        <p:nvSpPr>
          <p:cNvPr id="6" name="CuadroTexto 7">
            <a:extLst>
              <a:ext uri="{FF2B5EF4-FFF2-40B4-BE49-F238E27FC236}">
                <a16:creationId xmlns:a16="http://schemas.microsoft.com/office/drawing/2014/main" id="{9502A7F8-8668-39A4-2BDF-5397FBD98CA4}"/>
              </a:ext>
            </a:extLst>
          </p:cNvPr>
          <p:cNvSpPr txBox="1"/>
          <p:nvPr/>
        </p:nvSpPr>
        <p:spPr>
          <a:xfrm>
            <a:off x="5460513" y="521515"/>
            <a:ext cx="4694595" cy="56161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600"/>
              </a:lnSpc>
            </a:pPr>
            <a:r>
              <a:rPr lang="es-ES" sz="1400" b="1">
                <a:solidFill>
                  <a:srgbClr val="C00000"/>
                </a:solidFill>
                <a:latin typeface="Lato Black" panose="020F0502020204030203" pitchFamily="34" charset="77"/>
              </a:rPr>
              <a:t>9 </a:t>
            </a:r>
            <a:r>
              <a:rPr lang="es-ES" sz="1400" b="1" dirty="0">
                <a:solidFill>
                  <a:srgbClr val="C00000"/>
                </a:solidFill>
                <a:latin typeface="Lato Black" panose="020F0502020204030203" pitchFamily="34" charset="77"/>
              </a:rPr>
              <a:t>de Septiembre 10:30h</a:t>
            </a:r>
          </a:p>
          <a:p>
            <a:pPr>
              <a:lnSpc>
                <a:spcPts val="1600"/>
              </a:lnSpc>
            </a:pPr>
            <a:endParaRPr lang="es-ES" sz="1100" b="1" dirty="0">
              <a:solidFill>
                <a:srgbClr val="385D9D"/>
              </a:solidFill>
              <a:latin typeface="Lato" panose="020F0502020204030203" pitchFamily="34" charset="77"/>
            </a:endParaRPr>
          </a:p>
          <a:p>
            <a:pPr>
              <a:lnSpc>
                <a:spcPts val="1900"/>
              </a:lnSpc>
            </a:pPr>
            <a:r>
              <a:rPr lang="es-ES" sz="1100" b="1" dirty="0">
                <a:solidFill>
                  <a:srgbClr val="385D9D"/>
                </a:solidFill>
                <a:latin typeface="Lato" panose="020F0502020204030203" pitchFamily="34" charset="77"/>
              </a:rPr>
              <a:t>– Visita a la facultad</a:t>
            </a:r>
          </a:p>
          <a:p>
            <a:pPr lvl="1" algn="just">
              <a:lnSpc>
                <a:spcPts val="1900"/>
              </a:lnSpc>
              <a:spcBef>
                <a:spcPct val="0"/>
              </a:spcBef>
              <a:defRPr/>
            </a:pPr>
            <a:r>
              <a:rPr lang="es-ES" altLang="es-ES" sz="1100" dirty="0">
                <a:solidFill>
                  <a:srgbClr val="626161"/>
                </a:solidFill>
                <a:latin typeface="Lato" panose="020F0502020204030203" pitchFamily="34" charset="77"/>
              </a:rPr>
              <a:t>Secretaría del Centro, Servicio de Bibliotecas, Conserjería, Aulas de Informática, Laboratorios</a:t>
            </a:r>
            <a:r>
              <a:rPr lang="es-ES" sz="1100" dirty="0">
                <a:solidFill>
                  <a:srgbClr val="626161"/>
                </a:solidFill>
                <a:latin typeface="Lato" panose="020F0502020204030203" pitchFamily="34" charset="77"/>
              </a:rPr>
              <a:t>.</a:t>
            </a:r>
          </a:p>
          <a:p>
            <a:pPr lvl="1" algn="just">
              <a:lnSpc>
                <a:spcPts val="1900"/>
              </a:lnSpc>
              <a:spcBef>
                <a:spcPct val="0"/>
              </a:spcBef>
              <a:defRPr/>
            </a:pPr>
            <a:r>
              <a:rPr lang="es-ES" sz="1100" dirty="0">
                <a:solidFill>
                  <a:srgbClr val="626161"/>
                </a:solidFill>
                <a:latin typeface="Lato" panose="020F0502020204030203" pitchFamily="34" charset="77"/>
              </a:rPr>
              <a:t>Equipo decanal y Dra. Hinojal Zazo Gómez</a:t>
            </a:r>
          </a:p>
          <a:p>
            <a:pPr algn="just">
              <a:lnSpc>
                <a:spcPct val="150000"/>
              </a:lnSpc>
            </a:pPr>
            <a:r>
              <a:rPr lang="es-ES" sz="1100" b="1" dirty="0">
                <a:solidFill>
                  <a:srgbClr val="385D9D"/>
                </a:solidFill>
                <a:latin typeface="Lato" panose="020F0502020204030203" pitchFamily="34" charset="77"/>
              </a:rPr>
              <a:t>–Taller de iniciación al mundo universitario</a:t>
            </a:r>
          </a:p>
          <a:p>
            <a:pPr>
              <a:lnSpc>
                <a:spcPct val="150000"/>
              </a:lnSpc>
            </a:pPr>
            <a:r>
              <a:rPr lang="es-ES" sz="1100" b="1" dirty="0">
                <a:solidFill>
                  <a:srgbClr val="385D9D"/>
                </a:solidFill>
                <a:latin typeface="Lato" panose="020F0502020204030203" pitchFamily="34" charset="77"/>
              </a:rPr>
              <a:t>	</a:t>
            </a:r>
            <a:r>
              <a:rPr lang="es-ES" sz="1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rPr>
              <a:t>Dra</a:t>
            </a:r>
            <a:r>
              <a:rPr lang="es-E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</a:rPr>
              <a:t> Laura Gallego Yerga (coordinadora de primer curso)</a:t>
            </a:r>
          </a:p>
          <a:p>
            <a:pPr lvl="1">
              <a:lnSpc>
                <a:spcPct val="150000"/>
              </a:lnSpc>
            </a:pPr>
            <a:r>
              <a:rPr lang="es-E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ea typeface="Lato Heavy" panose="020F0502020204030203" pitchFamily="34" charset="0"/>
                <a:cs typeface="Lato Heavy" panose="020F0502020204030203" pitchFamily="34" charset="0"/>
              </a:rPr>
              <a:t>Paula Matías Lavandera (Delegación de estudiantes)</a:t>
            </a:r>
          </a:p>
          <a:p>
            <a:pPr lvl="1">
              <a:lnSpc>
                <a:spcPct val="150000"/>
              </a:lnSpc>
            </a:pPr>
            <a:r>
              <a:rPr lang="es-E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ea typeface="Lato Heavy" panose="020F0502020204030203" pitchFamily="34" charset="0"/>
                <a:cs typeface="Lato Heavy" panose="020F0502020204030203" pitchFamily="34" charset="0"/>
              </a:rPr>
              <a:t>Susana Jin Zhang (Delegación de estudiantes)</a:t>
            </a:r>
          </a:p>
          <a:p>
            <a:pPr lvl="1">
              <a:lnSpc>
                <a:spcPct val="150000"/>
              </a:lnSpc>
            </a:pPr>
            <a:r>
              <a:rPr lang="es-E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ea typeface="Lato Heavy" panose="020F0502020204030203" pitchFamily="34" charset="0"/>
                <a:cs typeface="Lato Heavy" panose="020F0502020204030203" pitchFamily="34" charset="0"/>
              </a:rPr>
              <a:t>Ariadna María Estévez Lavín (Delegación de estudiantes)</a:t>
            </a:r>
          </a:p>
          <a:p>
            <a:pPr lvl="1">
              <a:lnSpc>
                <a:spcPct val="150000"/>
              </a:lnSpc>
            </a:pPr>
            <a:r>
              <a:rPr lang="es-ES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77"/>
                <a:ea typeface="Lato Heavy" panose="020F0502020204030203" pitchFamily="34" charset="0"/>
                <a:cs typeface="Lato Heavy" panose="020F0502020204030203" pitchFamily="34" charset="0"/>
              </a:rPr>
              <a:t>Daniel Wang (Asociación de estudiantes)</a:t>
            </a:r>
          </a:p>
          <a:p>
            <a:pPr lvl="1">
              <a:lnSpc>
                <a:spcPct val="150000"/>
              </a:lnSpc>
            </a:pPr>
            <a:endParaRPr lang="es-ES" sz="1100" dirty="0">
              <a:solidFill>
                <a:srgbClr val="FF0000"/>
              </a:solidFill>
              <a:latin typeface="Lato" panose="020F0502020204030203" pitchFamily="34" charset="77"/>
              <a:ea typeface="Lato Heavy" panose="020F0502020204030203" pitchFamily="34" charset="0"/>
              <a:cs typeface="Lato Heavy" panose="020F0502020204030203" pitchFamily="34" charset="0"/>
            </a:endParaRPr>
          </a:p>
          <a:p>
            <a:pPr>
              <a:lnSpc>
                <a:spcPct val="150000"/>
              </a:lnSpc>
            </a:pPr>
            <a:r>
              <a:rPr lang="es-ES" sz="1100" b="1" dirty="0">
                <a:solidFill>
                  <a:srgbClr val="385D9D"/>
                </a:solidFill>
                <a:latin typeface="Lato" panose="020F0502020204030203" pitchFamily="34" charset="77"/>
              </a:rPr>
              <a:t>– Estudiantes de movilidad. Organización </a:t>
            </a:r>
          </a:p>
          <a:p>
            <a:pPr>
              <a:lnSpc>
                <a:spcPct val="150000"/>
              </a:lnSpc>
            </a:pPr>
            <a:r>
              <a:rPr lang="es-ES" sz="1100" b="1" dirty="0">
                <a:solidFill>
                  <a:srgbClr val="626161"/>
                </a:solidFill>
                <a:latin typeface="Lato" panose="020F0502020204030203" pitchFamily="34" charset="77"/>
              </a:rPr>
              <a:t>	</a:t>
            </a:r>
            <a:r>
              <a:rPr lang="es-ES" sz="1100" dirty="0">
                <a:solidFill>
                  <a:srgbClr val="626161"/>
                </a:solidFill>
                <a:latin typeface="Lato" panose="020F0502020204030203" pitchFamily="34" charset="77"/>
              </a:rPr>
              <a:t>Dra.</a:t>
            </a:r>
            <a:r>
              <a:rPr lang="es-ES" sz="1100" b="1" dirty="0">
                <a:solidFill>
                  <a:srgbClr val="626161"/>
                </a:solidFill>
                <a:latin typeface="Lato" panose="020F0502020204030203" pitchFamily="34" charset="77"/>
              </a:rPr>
              <a:t> </a:t>
            </a:r>
            <a:r>
              <a:rPr lang="es-ES" sz="1100" dirty="0">
                <a:solidFill>
                  <a:srgbClr val="626161"/>
                </a:solidFill>
                <a:latin typeface="Lato" panose="020F0502020204030203" pitchFamily="34" charset="77"/>
                <a:ea typeface="Lato Heavy" panose="020F0502020204030203" pitchFamily="34" charset="0"/>
                <a:cs typeface="Lato Heavy" panose="020F0502020204030203" pitchFamily="34" charset="0"/>
              </a:rPr>
              <a:t>Marta Prieto Vicente</a:t>
            </a:r>
          </a:p>
          <a:p>
            <a:pPr>
              <a:lnSpc>
                <a:spcPct val="150000"/>
              </a:lnSpc>
            </a:pPr>
            <a:endParaRPr lang="es-ES" sz="1100" b="1" dirty="0">
              <a:solidFill>
                <a:srgbClr val="626161"/>
              </a:solidFill>
              <a:latin typeface="Lato" panose="020F0502020204030203" pitchFamily="34" charset="77"/>
            </a:endParaRPr>
          </a:p>
          <a:p>
            <a:pPr>
              <a:lnSpc>
                <a:spcPts val="1600"/>
              </a:lnSpc>
            </a:pPr>
            <a:r>
              <a:rPr lang="es-ES" sz="1400" b="1" dirty="0">
                <a:solidFill>
                  <a:srgbClr val="C00000"/>
                </a:solidFill>
                <a:latin typeface="Lato Black" panose="020F0502020204030203" pitchFamily="34" charset="77"/>
              </a:rPr>
              <a:t>9-12 de Septiembre 12:00h y 13:00h</a:t>
            </a:r>
          </a:p>
          <a:p>
            <a:pPr>
              <a:lnSpc>
                <a:spcPts val="1600"/>
              </a:lnSpc>
            </a:pPr>
            <a:endParaRPr lang="es-ES" sz="1100" b="1" dirty="0">
              <a:solidFill>
                <a:srgbClr val="385D9D"/>
              </a:solidFill>
              <a:latin typeface="Lato" panose="020F0502020204030203" pitchFamily="34" charset="77"/>
            </a:endParaRPr>
          </a:p>
          <a:p>
            <a:pPr>
              <a:lnSpc>
                <a:spcPts val="1900"/>
              </a:lnSpc>
            </a:pPr>
            <a:r>
              <a:rPr lang="es-ES" sz="1100" b="1" dirty="0">
                <a:solidFill>
                  <a:srgbClr val="385D9D"/>
                </a:solidFill>
                <a:latin typeface="Lato" panose="020F0502020204030203" pitchFamily="34" charset="77"/>
              </a:rPr>
              <a:t>– Taller de herramientas web: correo electrónico, Plataforma Virtual y Zoom </a:t>
            </a:r>
          </a:p>
          <a:p>
            <a:pPr lvl="1" algn="just">
              <a:lnSpc>
                <a:spcPts val="1900"/>
              </a:lnSpc>
              <a:spcBef>
                <a:spcPct val="0"/>
              </a:spcBef>
              <a:defRPr/>
            </a:pPr>
            <a:r>
              <a:rPr lang="es-ES" altLang="es-ES" sz="1100" dirty="0">
                <a:solidFill>
                  <a:srgbClr val="626161"/>
                </a:solidFill>
                <a:latin typeface="Lato" panose="020F0502020204030203" pitchFamily="34" charset="77"/>
              </a:rPr>
              <a:t>Dra. Raquel Álvarez Lozano</a:t>
            </a:r>
          </a:p>
          <a:p>
            <a:pPr lvl="1" algn="just">
              <a:lnSpc>
                <a:spcPts val="1900"/>
              </a:lnSpc>
              <a:spcBef>
                <a:spcPct val="0"/>
              </a:spcBef>
              <a:defRPr/>
            </a:pPr>
            <a:r>
              <a:rPr lang="es-ES" altLang="es-ES" sz="1100" dirty="0">
                <a:solidFill>
                  <a:srgbClr val="626161"/>
                </a:solidFill>
                <a:latin typeface="Lato" panose="020F0502020204030203" pitchFamily="34" charset="77"/>
              </a:rPr>
              <a:t>Dra. Rosa Sepúlveda Correa</a:t>
            </a:r>
          </a:p>
          <a:p>
            <a:pPr lvl="1" algn="just">
              <a:lnSpc>
                <a:spcPts val="1900"/>
              </a:lnSpc>
              <a:spcBef>
                <a:spcPct val="0"/>
              </a:spcBef>
              <a:defRPr/>
            </a:pPr>
            <a:r>
              <a:rPr lang="es-ES" altLang="es-ES" sz="1100" dirty="0">
                <a:solidFill>
                  <a:srgbClr val="626161"/>
                </a:solidFill>
                <a:latin typeface="Lato" panose="020F0502020204030203" pitchFamily="34" charset="77"/>
              </a:rPr>
              <a:t>D. José Miguel Mateos (técnico aulas informática)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4E3942F4-2578-4C47-A2DC-47DE56021530}"/>
              </a:ext>
            </a:extLst>
          </p:cNvPr>
          <p:cNvSpPr/>
          <p:nvPr/>
        </p:nvSpPr>
        <p:spPr>
          <a:xfrm>
            <a:off x="817213" y="6133551"/>
            <a:ext cx="9279824" cy="85408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ctr">
              <a:lnSpc>
                <a:spcPct val="150000"/>
              </a:lnSpc>
              <a:spcBef>
                <a:spcPct val="0"/>
              </a:spcBef>
            </a:pPr>
            <a:r>
              <a:rPr lang="es-ES" altLang="es-ES" sz="1100" dirty="0">
                <a:solidFill>
                  <a:srgbClr val="626161"/>
                </a:solidFill>
                <a:latin typeface="Lato" panose="020F0502020204030203" pitchFamily="34" charset="77"/>
              </a:rPr>
              <a:t>Si algún estudiante necesita ayuda o información más detallada puede contactar con nosotros en las siguientes direcciones de correo electrónico:</a:t>
            </a:r>
          </a:p>
          <a:p>
            <a:pPr algn="ctr">
              <a:spcBef>
                <a:spcPct val="0"/>
              </a:spcBef>
            </a:pPr>
            <a:endParaRPr lang="es-ES" altLang="es-ES" sz="1100" b="1" dirty="0">
              <a:solidFill>
                <a:srgbClr val="385D9D"/>
              </a:solidFill>
              <a:latin typeface="Lato" panose="020F0502020204030203" pitchFamily="34" charset="77"/>
            </a:endParaRPr>
          </a:p>
          <a:p>
            <a:pPr algn="ctr">
              <a:spcBef>
                <a:spcPct val="0"/>
              </a:spcBef>
            </a:pPr>
            <a:r>
              <a:rPr lang="es-ES" altLang="es-ES" sz="1100" b="1" dirty="0">
                <a:solidFill>
                  <a:srgbClr val="385D9D"/>
                </a:solidFill>
                <a:latin typeface="Lato" panose="020F0502020204030203" pitchFamily="34" charset="77"/>
              </a:rPr>
              <a:t>ganda@usal.es            </a:t>
            </a:r>
          </a:p>
          <a:p>
            <a:pPr algn="ctr">
              <a:spcBef>
                <a:spcPct val="0"/>
              </a:spcBef>
            </a:pPr>
            <a:r>
              <a:rPr lang="es-ES" altLang="es-ES" sz="1100" b="1" dirty="0">
                <a:solidFill>
                  <a:srgbClr val="385D9D"/>
                </a:solidFill>
                <a:latin typeface="Lato" panose="020F0502020204030203" pitchFamily="34" charset="77"/>
              </a:rPr>
              <a:t> del.ffa@usal.es   </a:t>
            </a:r>
            <a:r>
              <a:rPr lang="es-ES" altLang="es-ES" sz="1100" b="1" dirty="0">
                <a:solidFill>
                  <a:srgbClr val="385D9D"/>
                </a:solidFill>
                <a:latin typeface="Lato" panose="020F0502020204030203" pitchFamily="34" charset="77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asef@usal.es</a:t>
            </a:r>
            <a:r>
              <a:rPr lang="es-ES" altLang="es-ES" sz="1100" b="1" dirty="0">
                <a:solidFill>
                  <a:srgbClr val="385D9D"/>
                </a:solidFill>
                <a:latin typeface="Lato" panose="020F0502020204030203" pitchFamily="34" charset="77"/>
              </a:rPr>
              <a:t>   mobility.ffa@usal.es</a:t>
            </a:r>
          </a:p>
        </p:txBody>
      </p:sp>
    </p:spTree>
    <p:extLst>
      <p:ext uri="{BB962C8B-B14F-4D97-AF65-F5344CB8AC3E}">
        <p14:creationId xmlns:p14="http://schemas.microsoft.com/office/powerpoint/2010/main" val="211580707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lantilla-diptico" id="{CF1A1958-2400-C947-B5CF-58F224FD486F}" vid="{698B5539-B423-8F47-9B3B-37037474EEA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plantilla-diptico_imagenCorporativa USAL</Template>
  <TotalTime>224</TotalTime>
  <Words>402</Words>
  <Application>Microsoft Office PowerPoint</Application>
  <PresentationFormat>Personalizado</PresentationFormat>
  <Paragraphs>63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9" baseType="lpstr">
      <vt:lpstr>ＭＳ Ｐゴシック</vt:lpstr>
      <vt:lpstr>Arial</vt:lpstr>
      <vt:lpstr>Calibri</vt:lpstr>
      <vt:lpstr>Lato</vt:lpstr>
      <vt:lpstr>Lato Black</vt:lpstr>
      <vt:lpstr>Lato Heavy</vt:lpstr>
      <vt:lpstr>Tema de Office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USUARIO</cp:lastModifiedBy>
  <cp:revision>42</cp:revision>
  <dcterms:created xsi:type="dcterms:W3CDTF">2023-07-17T13:29:24Z</dcterms:created>
  <dcterms:modified xsi:type="dcterms:W3CDTF">2025-07-31T13:11:08Z</dcterms:modified>
</cp:coreProperties>
</file>